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
      <p:font typeface="League Spartan"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108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e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jpe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jpe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2050882" y="2390435"/>
            <a:ext cx="14186236" cy="5226270"/>
            <a:chOff x="0" y="0"/>
            <a:chExt cx="18914982" cy="6968360"/>
          </a:xfrm>
        </p:grpSpPr>
        <p:sp>
          <p:nvSpPr>
            <p:cNvPr id="4" name="Freeform 4"/>
            <p:cNvSpPr/>
            <p:nvPr/>
          </p:nvSpPr>
          <p:spPr>
            <a:xfrm rot="2700000">
              <a:off x="14533819" y="932950"/>
              <a:ext cx="3426492" cy="1901703"/>
            </a:xfrm>
            <a:custGeom>
              <a:avLst/>
              <a:gdLst/>
              <a:ahLst/>
              <a:cxnLst/>
              <a:rect l="l" t="t" r="r" b="b"/>
              <a:pathLst>
                <a:path w="3426492" h="1901703">
                  <a:moveTo>
                    <a:pt x="0" y="0"/>
                  </a:moveTo>
                  <a:lnTo>
                    <a:pt x="3426491" y="0"/>
                  </a:lnTo>
                  <a:lnTo>
                    <a:pt x="3426491" y="1901703"/>
                  </a:lnTo>
                  <a:lnTo>
                    <a:pt x="0" y="1901703"/>
                  </a:lnTo>
                  <a:lnTo>
                    <a:pt x="0" y="0"/>
                  </a:lnTo>
                  <a:close/>
                </a:path>
              </a:pathLst>
            </a:custGeom>
            <a:blipFill>
              <a:blip r:embed="rId4"/>
              <a:stretch>
                <a:fillRect/>
              </a:stretch>
            </a:blipFill>
          </p:spPr>
          <p:txBody>
            <a:bodyPr/>
            <a:lstStyle/>
            <a:p>
              <a:endParaRPr lang="en-PH"/>
            </a:p>
          </p:txBody>
        </p:sp>
        <p:sp>
          <p:nvSpPr>
            <p:cNvPr id="5" name="TextBox 5"/>
            <p:cNvSpPr txBox="1"/>
            <p:nvPr/>
          </p:nvSpPr>
          <p:spPr>
            <a:xfrm>
              <a:off x="6122451" y="732758"/>
              <a:ext cx="6670080" cy="115104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Presentation of</a:t>
              </a:r>
            </a:p>
          </p:txBody>
        </p:sp>
        <p:sp>
          <p:nvSpPr>
            <p:cNvPr id="6" name="TextBox 6"/>
            <p:cNvSpPr txBox="1"/>
            <p:nvPr/>
          </p:nvSpPr>
          <p:spPr>
            <a:xfrm>
              <a:off x="0" y="1712351"/>
              <a:ext cx="18914982" cy="4203276"/>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Libby the Library Assistant</a:t>
              </a:r>
            </a:p>
          </p:txBody>
        </p:sp>
        <p:sp>
          <p:nvSpPr>
            <p:cNvPr id="7" name="TextBox 7"/>
            <p:cNvSpPr txBox="1"/>
            <p:nvPr/>
          </p:nvSpPr>
          <p:spPr>
            <a:xfrm>
              <a:off x="0" y="6216732"/>
              <a:ext cx="18914982" cy="751628"/>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A library assistant chatbot</a:t>
              </a:r>
            </a:p>
          </p:txBody>
        </p:sp>
      </p:grpSp>
      <p:grpSp>
        <p:nvGrpSpPr>
          <p:cNvPr id="8" name="Group 8"/>
          <p:cNvGrpSpPr/>
          <p:nvPr/>
        </p:nvGrpSpPr>
        <p:grpSpPr>
          <a:xfrm>
            <a:off x="13441266" y="6196370"/>
            <a:ext cx="2795852" cy="3061930"/>
            <a:chOff x="0" y="0"/>
            <a:chExt cx="3727802" cy="4082573"/>
          </a:xfrm>
        </p:grpSpPr>
        <p:sp>
          <p:nvSpPr>
            <p:cNvPr id="9" name="Freeform 9"/>
            <p:cNvSpPr/>
            <p:nvPr/>
          </p:nvSpPr>
          <p:spPr>
            <a:xfrm rot="-523574">
              <a:off x="228017" y="1374488"/>
              <a:ext cx="3331729" cy="2469644"/>
            </a:xfrm>
            <a:custGeom>
              <a:avLst/>
              <a:gdLst/>
              <a:ahLst/>
              <a:cxnLst/>
              <a:rect l="l" t="t" r="r" b="b"/>
              <a:pathLst>
                <a:path w="3331729" h="2469644">
                  <a:moveTo>
                    <a:pt x="0" y="0"/>
                  </a:moveTo>
                  <a:lnTo>
                    <a:pt x="3331729" y="0"/>
                  </a:lnTo>
                  <a:lnTo>
                    <a:pt x="3331729" y="2469644"/>
                  </a:lnTo>
                  <a:lnTo>
                    <a:pt x="0" y="2469644"/>
                  </a:lnTo>
                  <a:lnTo>
                    <a:pt x="0" y="0"/>
                  </a:lnTo>
                  <a:close/>
                </a:path>
              </a:pathLst>
            </a:custGeom>
            <a:blipFill>
              <a:blip r:embed="rId5"/>
              <a:stretch>
                <a:fillRect/>
              </a:stretch>
            </a:blipFill>
          </p:spPr>
          <p:txBody>
            <a:bodyPr/>
            <a:lstStyle/>
            <a:p>
              <a:endParaRPr lang="en-PH"/>
            </a:p>
          </p:txBody>
        </p:sp>
        <p:sp>
          <p:nvSpPr>
            <p:cNvPr id="10" name="Freeform 10"/>
            <p:cNvSpPr/>
            <p:nvPr/>
          </p:nvSpPr>
          <p:spPr>
            <a:xfrm>
              <a:off x="0" y="0"/>
              <a:ext cx="2967725" cy="3527756"/>
            </a:xfrm>
            <a:custGeom>
              <a:avLst/>
              <a:gdLst/>
              <a:ahLst/>
              <a:cxnLst/>
              <a:rect l="l" t="t" r="r" b="b"/>
              <a:pathLst>
                <a:path w="2967725" h="3527756">
                  <a:moveTo>
                    <a:pt x="0" y="0"/>
                  </a:moveTo>
                  <a:lnTo>
                    <a:pt x="2967725" y="0"/>
                  </a:lnTo>
                  <a:lnTo>
                    <a:pt x="2967725" y="3527756"/>
                  </a:lnTo>
                  <a:lnTo>
                    <a:pt x="0" y="3527756"/>
                  </a:lnTo>
                  <a:lnTo>
                    <a:pt x="0" y="0"/>
                  </a:lnTo>
                  <a:close/>
                </a:path>
              </a:pathLst>
            </a:custGeom>
            <a:blipFill>
              <a:blip r:embed="rId6"/>
              <a:stretch>
                <a:fillRect/>
              </a:stretch>
            </a:blipFill>
          </p:spPr>
          <p:txBody>
            <a:bodyPr/>
            <a:lstStyle/>
            <a:p>
              <a:endParaRPr lang="en-PH"/>
            </a:p>
          </p:txBody>
        </p:sp>
      </p:grpSp>
      <p:grpSp>
        <p:nvGrpSpPr>
          <p:cNvPr id="11" name="Group 11"/>
          <p:cNvGrpSpPr/>
          <p:nvPr/>
        </p:nvGrpSpPr>
        <p:grpSpPr>
          <a:xfrm>
            <a:off x="1117074" y="5883501"/>
            <a:ext cx="3878196" cy="3271557"/>
            <a:chOff x="0" y="0"/>
            <a:chExt cx="5170928" cy="4362075"/>
          </a:xfrm>
        </p:grpSpPr>
        <p:sp>
          <p:nvSpPr>
            <p:cNvPr id="12" name="Freeform 12"/>
            <p:cNvSpPr/>
            <p:nvPr/>
          </p:nvSpPr>
          <p:spPr>
            <a:xfrm flipH="1">
              <a:off x="0" y="0"/>
              <a:ext cx="5013880" cy="4362075"/>
            </a:xfrm>
            <a:custGeom>
              <a:avLst/>
              <a:gdLst/>
              <a:ahLst/>
              <a:cxnLst/>
              <a:rect l="l" t="t" r="r" b="b"/>
              <a:pathLst>
                <a:path w="5013880" h="4362075">
                  <a:moveTo>
                    <a:pt x="5013880" y="0"/>
                  </a:moveTo>
                  <a:lnTo>
                    <a:pt x="0" y="0"/>
                  </a:lnTo>
                  <a:lnTo>
                    <a:pt x="0" y="4362075"/>
                  </a:lnTo>
                  <a:lnTo>
                    <a:pt x="5013880" y="4362075"/>
                  </a:lnTo>
                  <a:lnTo>
                    <a:pt x="5013880" y="0"/>
                  </a:lnTo>
                  <a:close/>
                </a:path>
              </a:pathLst>
            </a:custGeom>
            <a:blipFill>
              <a:blip r:embed="rId7"/>
              <a:stretch>
                <a:fillRect/>
              </a:stretch>
            </a:blipFill>
          </p:spPr>
          <p:txBody>
            <a:bodyPr/>
            <a:lstStyle/>
            <a:p>
              <a:endParaRPr lang="en-PH"/>
            </a:p>
          </p:txBody>
        </p:sp>
        <p:sp>
          <p:nvSpPr>
            <p:cNvPr id="13" name="Freeform 13"/>
            <p:cNvSpPr/>
            <p:nvPr/>
          </p:nvSpPr>
          <p:spPr>
            <a:xfrm>
              <a:off x="3316381" y="2419551"/>
              <a:ext cx="1854546" cy="1525364"/>
            </a:xfrm>
            <a:custGeom>
              <a:avLst/>
              <a:gdLst/>
              <a:ahLst/>
              <a:cxnLst/>
              <a:rect l="l" t="t" r="r" b="b"/>
              <a:pathLst>
                <a:path w="1854546" h="1525364">
                  <a:moveTo>
                    <a:pt x="0" y="0"/>
                  </a:moveTo>
                  <a:lnTo>
                    <a:pt x="1854547" y="0"/>
                  </a:lnTo>
                  <a:lnTo>
                    <a:pt x="1854547" y="1525365"/>
                  </a:lnTo>
                  <a:lnTo>
                    <a:pt x="0" y="1525365"/>
                  </a:lnTo>
                  <a:lnTo>
                    <a:pt x="0" y="0"/>
                  </a:lnTo>
                  <a:close/>
                </a:path>
              </a:pathLst>
            </a:custGeom>
            <a:blipFill>
              <a:blip r:embed="rId8"/>
              <a:stretch>
                <a:fillRect/>
              </a:stretch>
            </a:blipFill>
          </p:spPr>
          <p:txBody>
            <a:bodyPr/>
            <a:lstStyle/>
            <a:p>
              <a:endParaRPr lang="en-PH"/>
            </a:p>
          </p:txBody>
        </p:sp>
      </p:grpSp>
      <p:grpSp>
        <p:nvGrpSpPr>
          <p:cNvPr id="14" name="Group 14"/>
          <p:cNvGrpSpPr/>
          <p:nvPr/>
        </p:nvGrpSpPr>
        <p:grpSpPr>
          <a:xfrm>
            <a:off x="2050882" y="451031"/>
            <a:ext cx="14186236" cy="1155338"/>
            <a:chOff x="0" y="0"/>
            <a:chExt cx="18914982" cy="1540450"/>
          </a:xfrm>
        </p:grpSpPr>
        <p:sp>
          <p:nvSpPr>
            <p:cNvPr id="15" name="Freeform 15"/>
            <p:cNvSpPr/>
            <p:nvPr/>
          </p:nvSpPr>
          <p:spPr>
            <a:xfrm>
              <a:off x="2228352" y="0"/>
              <a:ext cx="1540450" cy="1540450"/>
            </a:xfrm>
            <a:custGeom>
              <a:avLst/>
              <a:gdLst/>
              <a:ahLst/>
              <a:cxnLst/>
              <a:rect l="l" t="t" r="r" b="b"/>
              <a:pathLst>
                <a:path w="1540450" h="1540450">
                  <a:moveTo>
                    <a:pt x="0" y="0"/>
                  </a:moveTo>
                  <a:lnTo>
                    <a:pt x="1540450" y="0"/>
                  </a:lnTo>
                  <a:lnTo>
                    <a:pt x="1540450" y="1540450"/>
                  </a:lnTo>
                  <a:lnTo>
                    <a:pt x="0" y="1540450"/>
                  </a:lnTo>
                  <a:lnTo>
                    <a:pt x="0" y="0"/>
                  </a:lnTo>
                  <a:close/>
                </a:path>
              </a:pathLst>
            </a:custGeom>
            <a:blipFill>
              <a:blip r:embed="rId9"/>
              <a:stretch>
                <a:fillRect/>
              </a:stretch>
            </a:blipFill>
          </p:spPr>
          <p:txBody>
            <a:bodyPr/>
            <a:lstStyle/>
            <a:p>
              <a:endParaRPr lang="en-PH"/>
            </a:p>
          </p:txBody>
        </p:sp>
        <p:sp>
          <p:nvSpPr>
            <p:cNvPr id="16" name="Freeform 16"/>
            <p:cNvSpPr/>
            <p:nvPr/>
          </p:nvSpPr>
          <p:spPr>
            <a:xfrm>
              <a:off x="15187179" y="0"/>
              <a:ext cx="1540450" cy="1540450"/>
            </a:xfrm>
            <a:custGeom>
              <a:avLst/>
              <a:gdLst/>
              <a:ahLst/>
              <a:cxnLst/>
              <a:rect l="l" t="t" r="r" b="b"/>
              <a:pathLst>
                <a:path w="1540450" h="1540450">
                  <a:moveTo>
                    <a:pt x="0" y="0"/>
                  </a:moveTo>
                  <a:lnTo>
                    <a:pt x="1540451" y="0"/>
                  </a:lnTo>
                  <a:lnTo>
                    <a:pt x="1540451" y="1540450"/>
                  </a:lnTo>
                  <a:lnTo>
                    <a:pt x="0" y="1540450"/>
                  </a:lnTo>
                  <a:lnTo>
                    <a:pt x="0" y="0"/>
                  </a:lnTo>
                  <a:close/>
                </a:path>
              </a:pathLst>
            </a:custGeom>
            <a:blipFill>
              <a:blip r:embed="rId10"/>
              <a:stretch>
                <a:fillRect/>
              </a:stretch>
            </a:blipFill>
          </p:spPr>
          <p:txBody>
            <a:bodyPr/>
            <a:lstStyle/>
            <a:p>
              <a:endParaRPr lang="en-PH"/>
            </a:p>
          </p:txBody>
        </p:sp>
        <p:sp>
          <p:nvSpPr>
            <p:cNvPr id="17" name="TextBox 17"/>
            <p:cNvSpPr txBox="1"/>
            <p:nvPr/>
          </p:nvSpPr>
          <p:spPr>
            <a:xfrm>
              <a:off x="0" y="361073"/>
              <a:ext cx="18914982" cy="751628"/>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Laguna State Polytechnic University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912284" y="0"/>
            <a:ext cx="4071683" cy="10287000"/>
            <a:chOff x="0" y="0"/>
            <a:chExt cx="1072378" cy="2709333"/>
          </a:xfrm>
        </p:grpSpPr>
        <p:sp>
          <p:nvSpPr>
            <p:cNvPr id="4" name="Freeform 4"/>
            <p:cNvSpPr/>
            <p:nvPr/>
          </p:nvSpPr>
          <p:spPr>
            <a:xfrm>
              <a:off x="0" y="0"/>
              <a:ext cx="1072378" cy="2709333"/>
            </a:xfrm>
            <a:custGeom>
              <a:avLst/>
              <a:gdLst/>
              <a:ahLst/>
              <a:cxnLst/>
              <a:rect l="l" t="t" r="r" b="b"/>
              <a:pathLst>
                <a:path w="1072378" h="2709333">
                  <a:moveTo>
                    <a:pt x="0" y="0"/>
                  </a:moveTo>
                  <a:lnTo>
                    <a:pt x="1072378" y="0"/>
                  </a:lnTo>
                  <a:lnTo>
                    <a:pt x="1072378" y="2709333"/>
                  </a:lnTo>
                  <a:lnTo>
                    <a:pt x="0" y="2709333"/>
                  </a:lnTo>
                  <a:close/>
                </a:path>
              </a:pathLst>
            </a:custGeom>
            <a:solidFill>
              <a:srgbClr val="914DFF"/>
            </a:solidFill>
          </p:spPr>
          <p:txBody>
            <a:bodyPr/>
            <a:lstStyle/>
            <a:p>
              <a:endParaRPr lang="en-PH"/>
            </a:p>
          </p:txBody>
        </p:sp>
        <p:sp>
          <p:nvSpPr>
            <p:cNvPr id="5" name="TextBox 5"/>
            <p:cNvSpPr txBox="1"/>
            <p:nvPr/>
          </p:nvSpPr>
          <p:spPr>
            <a:xfrm>
              <a:off x="0" y="-47625"/>
              <a:ext cx="1072378" cy="2756958"/>
            </a:xfrm>
            <a:prstGeom prst="rect">
              <a:avLst/>
            </a:prstGeom>
          </p:spPr>
          <p:txBody>
            <a:bodyPr lIns="50800" tIns="50800" rIns="50800" bIns="50800" rtlCol="0" anchor="ctr"/>
            <a:lstStyle/>
            <a:p>
              <a:pPr algn="ctr">
                <a:lnSpc>
                  <a:spcPts val="3220"/>
                </a:lnSpc>
              </a:pPr>
              <a:endParaRPr/>
            </a:p>
          </p:txBody>
        </p:sp>
      </p:grpSp>
      <p:sp>
        <p:nvSpPr>
          <p:cNvPr id="6" name="TextBox 6"/>
          <p:cNvSpPr txBox="1"/>
          <p:nvPr/>
        </p:nvSpPr>
        <p:spPr>
          <a:xfrm>
            <a:off x="6924896" y="2645728"/>
            <a:ext cx="10334404" cy="482409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Challenges and Future Improvements</a:t>
            </a:r>
          </a:p>
        </p:txBody>
      </p:sp>
      <p:sp>
        <p:nvSpPr>
          <p:cNvPr id="7" name="TextBox 7"/>
          <p:cNvSpPr txBox="1"/>
          <p:nvPr/>
        </p:nvSpPr>
        <p:spPr>
          <a:xfrm>
            <a:off x="318133" y="1535617"/>
            <a:ext cx="7259985" cy="1566544"/>
          </a:xfrm>
          <a:prstGeom prst="rect">
            <a:avLst/>
          </a:prstGeom>
        </p:spPr>
        <p:txBody>
          <a:bodyPr lIns="0" tIns="0" rIns="0" bIns="0" rtlCol="0" anchor="t">
            <a:spAutoFit/>
          </a:bodyPr>
          <a:lstStyle/>
          <a:p>
            <a:pPr algn="ctr">
              <a:lnSpc>
                <a:spcPts val="12880"/>
              </a:lnSpc>
            </a:pPr>
            <a:r>
              <a:rPr lang="en-US" sz="9200">
                <a:solidFill>
                  <a:srgbClr val="F5F5F5"/>
                </a:solidFill>
                <a:latin typeface="League Spartan"/>
                <a:ea typeface="League Spartan"/>
                <a:cs typeface="League Spartan"/>
                <a:sym typeface="League Spartan"/>
              </a:rPr>
              <a:t>3</a:t>
            </a:r>
          </a:p>
        </p:txBody>
      </p:sp>
      <p:grpSp>
        <p:nvGrpSpPr>
          <p:cNvPr id="8" name="Group 8"/>
          <p:cNvGrpSpPr/>
          <p:nvPr/>
        </p:nvGrpSpPr>
        <p:grpSpPr>
          <a:xfrm>
            <a:off x="1089880" y="3881371"/>
            <a:ext cx="5716491" cy="4822300"/>
            <a:chOff x="0" y="0"/>
            <a:chExt cx="7621988" cy="6429734"/>
          </a:xfrm>
        </p:grpSpPr>
        <p:sp>
          <p:nvSpPr>
            <p:cNvPr id="9" name="Freeform 9"/>
            <p:cNvSpPr/>
            <p:nvPr/>
          </p:nvSpPr>
          <p:spPr>
            <a:xfrm flipH="1">
              <a:off x="0" y="0"/>
              <a:ext cx="7390498" cy="6429734"/>
            </a:xfrm>
            <a:custGeom>
              <a:avLst/>
              <a:gdLst/>
              <a:ahLst/>
              <a:cxnLst/>
              <a:rect l="l" t="t" r="r" b="b"/>
              <a:pathLst>
                <a:path w="7390498" h="6429734">
                  <a:moveTo>
                    <a:pt x="7390498" y="0"/>
                  </a:moveTo>
                  <a:lnTo>
                    <a:pt x="0" y="0"/>
                  </a:lnTo>
                  <a:lnTo>
                    <a:pt x="0" y="6429734"/>
                  </a:lnTo>
                  <a:lnTo>
                    <a:pt x="7390498" y="6429734"/>
                  </a:lnTo>
                  <a:lnTo>
                    <a:pt x="7390498" y="0"/>
                  </a:lnTo>
                  <a:close/>
                </a:path>
              </a:pathLst>
            </a:custGeom>
            <a:blipFill>
              <a:blip r:embed="rId4"/>
              <a:stretch>
                <a:fillRect/>
              </a:stretch>
            </a:blipFill>
          </p:spPr>
          <p:txBody>
            <a:bodyPr/>
            <a:lstStyle/>
            <a:p>
              <a:endParaRPr lang="en-PH"/>
            </a:p>
          </p:txBody>
        </p:sp>
        <p:sp>
          <p:nvSpPr>
            <p:cNvPr id="10" name="Freeform 10"/>
            <p:cNvSpPr/>
            <p:nvPr/>
          </p:nvSpPr>
          <p:spPr>
            <a:xfrm>
              <a:off x="4888372" y="3566438"/>
              <a:ext cx="2733616" cy="2248399"/>
            </a:xfrm>
            <a:custGeom>
              <a:avLst/>
              <a:gdLst/>
              <a:ahLst/>
              <a:cxnLst/>
              <a:rect l="l" t="t" r="r" b="b"/>
              <a:pathLst>
                <a:path w="2733616" h="2248399">
                  <a:moveTo>
                    <a:pt x="0" y="0"/>
                  </a:moveTo>
                  <a:lnTo>
                    <a:pt x="2733616" y="0"/>
                  </a:lnTo>
                  <a:lnTo>
                    <a:pt x="2733616" y="2248399"/>
                  </a:lnTo>
                  <a:lnTo>
                    <a:pt x="0" y="2248399"/>
                  </a:lnTo>
                  <a:lnTo>
                    <a:pt x="0" y="0"/>
                  </a:lnTo>
                  <a:close/>
                </a:path>
              </a:pathLst>
            </a:custGeom>
            <a:blipFill>
              <a:blip r:embed="rId5"/>
              <a:stretch>
                <a:fillRect/>
              </a:stretch>
            </a:blipFill>
          </p:spPr>
          <p:txBody>
            <a:bodyPr/>
            <a:lstStyle/>
            <a:p>
              <a:endParaRPr lang="en-PH"/>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3" name="Picture 3"/>
          <p:cNvPicPr>
            <a:picLocks noChangeAspect="1"/>
          </p:cNvPicPr>
          <p:nvPr/>
        </p:nvPicPr>
        <p:blipFill>
          <a:blip r:embed="rId4"/>
          <a:srcRect/>
          <a:stretch>
            <a:fillRect/>
          </a:stretch>
        </p:blipFill>
        <p:spPr>
          <a:xfrm>
            <a:off x="8893479" y="898895"/>
            <a:ext cx="9394521" cy="8229600"/>
          </a:xfrm>
          <a:prstGeom prst="rect">
            <a:avLst/>
          </a:prstGeom>
        </p:spPr>
      </p:pic>
      <p:grpSp>
        <p:nvGrpSpPr>
          <p:cNvPr id="4" name="Group 4"/>
          <p:cNvGrpSpPr/>
          <p:nvPr/>
        </p:nvGrpSpPr>
        <p:grpSpPr>
          <a:xfrm>
            <a:off x="1028700" y="1376363"/>
            <a:ext cx="9636411" cy="7534274"/>
            <a:chOff x="0" y="0"/>
            <a:chExt cx="12848548" cy="10045699"/>
          </a:xfrm>
        </p:grpSpPr>
        <p:sp>
          <p:nvSpPr>
            <p:cNvPr id="5" name="TextBox 5"/>
            <p:cNvSpPr txBox="1"/>
            <p:nvPr/>
          </p:nvSpPr>
          <p:spPr>
            <a:xfrm>
              <a:off x="0" y="-95250"/>
              <a:ext cx="12848548" cy="2382943"/>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Challenges and Future Improvements</a:t>
              </a:r>
            </a:p>
          </p:txBody>
        </p:sp>
        <p:sp>
          <p:nvSpPr>
            <p:cNvPr id="6" name="TextBox 6"/>
            <p:cNvSpPr txBox="1"/>
            <p:nvPr/>
          </p:nvSpPr>
          <p:spPr>
            <a:xfrm>
              <a:off x="0" y="2608368"/>
              <a:ext cx="10820400" cy="7437331"/>
            </a:xfrm>
            <a:prstGeom prst="rect">
              <a:avLst/>
            </a:prstGeom>
          </p:spPr>
          <p:txBody>
            <a:bodyPr lIns="0" tIns="0" rIns="0" bIns="0" rtlCol="0" anchor="t">
              <a:spAutoFit/>
            </a:bodyPr>
            <a:lstStyle/>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Enhance the personalization of responses through better user profiling.</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Integrate real-time data analysis for more dynamic and relevant interactions.</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Explore cross-platform compatibility to ensure seamless user experience across different devices.</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Develop a more intuitive user interface to facilitate easier navigation and interaction.</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Implement robust privacy measures to protect user data and build trust.</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Expand language support to cater to a more diverse global audience.</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Utilize machine learning to predict user preferences and tailor content recommendations accordingly.</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912284" y="0"/>
            <a:ext cx="4071683" cy="10287000"/>
            <a:chOff x="0" y="0"/>
            <a:chExt cx="1072378" cy="2709333"/>
          </a:xfrm>
        </p:grpSpPr>
        <p:sp>
          <p:nvSpPr>
            <p:cNvPr id="4" name="Freeform 4"/>
            <p:cNvSpPr/>
            <p:nvPr/>
          </p:nvSpPr>
          <p:spPr>
            <a:xfrm>
              <a:off x="0" y="0"/>
              <a:ext cx="1072378" cy="2709333"/>
            </a:xfrm>
            <a:custGeom>
              <a:avLst/>
              <a:gdLst/>
              <a:ahLst/>
              <a:cxnLst/>
              <a:rect l="l" t="t" r="r" b="b"/>
              <a:pathLst>
                <a:path w="1072378" h="2709333">
                  <a:moveTo>
                    <a:pt x="0" y="0"/>
                  </a:moveTo>
                  <a:lnTo>
                    <a:pt x="1072378" y="0"/>
                  </a:lnTo>
                  <a:lnTo>
                    <a:pt x="1072378" y="2709333"/>
                  </a:lnTo>
                  <a:lnTo>
                    <a:pt x="0" y="2709333"/>
                  </a:lnTo>
                  <a:close/>
                </a:path>
              </a:pathLst>
            </a:custGeom>
            <a:solidFill>
              <a:srgbClr val="914DFF"/>
            </a:solidFill>
          </p:spPr>
          <p:txBody>
            <a:bodyPr/>
            <a:lstStyle/>
            <a:p>
              <a:endParaRPr lang="en-PH"/>
            </a:p>
          </p:txBody>
        </p:sp>
        <p:sp>
          <p:nvSpPr>
            <p:cNvPr id="5" name="TextBox 5"/>
            <p:cNvSpPr txBox="1"/>
            <p:nvPr/>
          </p:nvSpPr>
          <p:spPr>
            <a:xfrm>
              <a:off x="0" y="-47625"/>
              <a:ext cx="1072378" cy="2756958"/>
            </a:xfrm>
            <a:prstGeom prst="rect">
              <a:avLst/>
            </a:prstGeom>
          </p:spPr>
          <p:txBody>
            <a:bodyPr lIns="50800" tIns="50800" rIns="50800" bIns="50800" rtlCol="0" anchor="ctr"/>
            <a:lstStyle/>
            <a:p>
              <a:pPr algn="ctr">
                <a:lnSpc>
                  <a:spcPts val="3220"/>
                </a:lnSpc>
              </a:pPr>
              <a:endParaRPr/>
            </a:p>
          </p:txBody>
        </p:sp>
      </p:grpSp>
      <p:sp>
        <p:nvSpPr>
          <p:cNvPr id="6" name="TextBox 6"/>
          <p:cNvSpPr txBox="1"/>
          <p:nvPr/>
        </p:nvSpPr>
        <p:spPr>
          <a:xfrm>
            <a:off x="6924896" y="4274503"/>
            <a:ext cx="10334404"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Conclusion</a:t>
            </a:r>
          </a:p>
        </p:txBody>
      </p:sp>
      <p:sp>
        <p:nvSpPr>
          <p:cNvPr id="7" name="TextBox 7"/>
          <p:cNvSpPr txBox="1"/>
          <p:nvPr/>
        </p:nvSpPr>
        <p:spPr>
          <a:xfrm>
            <a:off x="318133" y="1535617"/>
            <a:ext cx="7259985" cy="1566544"/>
          </a:xfrm>
          <a:prstGeom prst="rect">
            <a:avLst/>
          </a:prstGeom>
        </p:spPr>
        <p:txBody>
          <a:bodyPr lIns="0" tIns="0" rIns="0" bIns="0" rtlCol="0" anchor="t">
            <a:spAutoFit/>
          </a:bodyPr>
          <a:lstStyle/>
          <a:p>
            <a:pPr algn="ctr">
              <a:lnSpc>
                <a:spcPts val="12880"/>
              </a:lnSpc>
            </a:pPr>
            <a:r>
              <a:rPr lang="en-US" sz="9200">
                <a:solidFill>
                  <a:srgbClr val="F5F5F5"/>
                </a:solidFill>
                <a:latin typeface="League Spartan"/>
                <a:ea typeface="League Spartan"/>
                <a:cs typeface="League Spartan"/>
                <a:sym typeface="League Spartan"/>
              </a:rPr>
              <a:t>4</a:t>
            </a:r>
          </a:p>
        </p:txBody>
      </p:sp>
      <p:grpSp>
        <p:nvGrpSpPr>
          <p:cNvPr id="8" name="Group 8"/>
          <p:cNvGrpSpPr/>
          <p:nvPr/>
        </p:nvGrpSpPr>
        <p:grpSpPr>
          <a:xfrm>
            <a:off x="1089880" y="3881371"/>
            <a:ext cx="5716491" cy="4822300"/>
            <a:chOff x="0" y="0"/>
            <a:chExt cx="7621988" cy="6429734"/>
          </a:xfrm>
        </p:grpSpPr>
        <p:sp>
          <p:nvSpPr>
            <p:cNvPr id="9" name="Freeform 9"/>
            <p:cNvSpPr/>
            <p:nvPr/>
          </p:nvSpPr>
          <p:spPr>
            <a:xfrm flipH="1">
              <a:off x="0" y="0"/>
              <a:ext cx="7390498" cy="6429734"/>
            </a:xfrm>
            <a:custGeom>
              <a:avLst/>
              <a:gdLst/>
              <a:ahLst/>
              <a:cxnLst/>
              <a:rect l="l" t="t" r="r" b="b"/>
              <a:pathLst>
                <a:path w="7390498" h="6429734">
                  <a:moveTo>
                    <a:pt x="7390498" y="0"/>
                  </a:moveTo>
                  <a:lnTo>
                    <a:pt x="0" y="0"/>
                  </a:lnTo>
                  <a:lnTo>
                    <a:pt x="0" y="6429734"/>
                  </a:lnTo>
                  <a:lnTo>
                    <a:pt x="7390498" y="6429734"/>
                  </a:lnTo>
                  <a:lnTo>
                    <a:pt x="7390498" y="0"/>
                  </a:lnTo>
                  <a:close/>
                </a:path>
              </a:pathLst>
            </a:custGeom>
            <a:blipFill>
              <a:blip r:embed="rId4"/>
              <a:stretch>
                <a:fillRect/>
              </a:stretch>
            </a:blipFill>
          </p:spPr>
          <p:txBody>
            <a:bodyPr/>
            <a:lstStyle/>
            <a:p>
              <a:endParaRPr lang="en-PH"/>
            </a:p>
          </p:txBody>
        </p:sp>
        <p:sp>
          <p:nvSpPr>
            <p:cNvPr id="10" name="Freeform 10"/>
            <p:cNvSpPr/>
            <p:nvPr/>
          </p:nvSpPr>
          <p:spPr>
            <a:xfrm>
              <a:off x="4888372" y="3566438"/>
              <a:ext cx="2733616" cy="2248399"/>
            </a:xfrm>
            <a:custGeom>
              <a:avLst/>
              <a:gdLst/>
              <a:ahLst/>
              <a:cxnLst/>
              <a:rect l="l" t="t" r="r" b="b"/>
              <a:pathLst>
                <a:path w="2733616" h="2248399">
                  <a:moveTo>
                    <a:pt x="0" y="0"/>
                  </a:moveTo>
                  <a:lnTo>
                    <a:pt x="2733616" y="0"/>
                  </a:lnTo>
                  <a:lnTo>
                    <a:pt x="2733616" y="2248399"/>
                  </a:lnTo>
                  <a:lnTo>
                    <a:pt x="0" y="2248399"/>
                  </a:lnTo>
                  <a:lnTo>
                    <a:pt x="0" y="0"/>
                  </a:lnTo>
                  <a:close/>
                </a:path>
              </a:pathLst>
            </a:custGeom>
            <a:blipFill>
              <a:blip r:embed="rId5"/>
              <a:stretch>
                <a:fillRect/>
              </a:stretch>
            </a:blipFill>
          </p:spPr>
          <p:txBody>
            <a:bodyPr/>
            <a:lstStyle/>
            <a:p>
              <a:endParaRPr lang="en-PH"/>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3" name="Picture 3"/>
          <p:cNvPicPr>
            <a:picLocks noChangeAspect="1"/>
          </p:cNvPicPr>
          <p:nvPr/>
        </p:nvPicPr>
        <p:blipFill>
          <a:blip r:embed="rId4"/>
          <a:srcRect/>
          <a:stretch>
            <a:fillRect/>
          </a:stretch>
        </p:blipFill>
        <p:spPr>
          <a:xfrm>
            <a:off x="6236753" y="574998"/>
            <a:ext cx="14608757" cy="8229600"/>
          </a:xfrm>
          <a:prstGeom prst="rect">
            <a:avLst/>
          </a:prstGeom>
        </p:spPr>
      </p:pic>
      <p:grpSp>
        <p:nvGrpSpPr>
          <p:cNvPr id="4" name="Group 4"/>
          <p:cNvGrpSpPr/>
          <p:nvPr/>
        </p:nvGrpSpPr>
        <p:grpSpPr>
          <a:xfrm>
            <a:off x="1028700" y="1684649"/>
            <a:ext cx="9636411" cy="6917703"/>
            <a:chOff x="0" y="0"/>
            <a:chExt cx="12848548" cy="9223603"/>
          </a:xfrm>
        </p:grpSpPr>
        <p:sp>
          <p:nvSpPr>
            <p:cNvPr id="5" name="TextBox 5"/>
            <p:cNvSpPr txBox="1"/>
            <p:nvPr/>
          </p:nvSpPr>
          <p:spPr>
            <a:xfrm>
              <a:off x="0" y="-95250"/>
              <a:ext cx="12848548" cy="1151043"/>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Conclusion</a:t>
              </a:r>
            </a:p>
          </p:txBody>
        </p:sp>
        <p:sp>
          <p:nvSpPr>
            <p:cNvPr id="6" name="TextBox 6"/>
            <p:cNvSpPr txBox="1"/>
            <p:nvPr/>
          </p:nvSpPr>
          <p:spPr>
            <a:xfrm>
              <a:off x="129805" y="1786273"/>
              <a:ext cx="10820400" cy="7437331"/>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Through these innovations, libraries are able to offer more personalized and efficient services. By integrating natural language processing, Libby can better understand and respond to the diverse needs of users, making information more accessible and interactions with library resources more seamless. Meanwhile, Gradio's platform ensures that even those who may not be tech-savvy can easily navigate and make the most of these digital tools, fostering an inclusive environment that encourages learning and exploration for all. Together, these technologies are transforming the way libraries connect with and support their communities, paving the way for a more interactive and dynamic future in public learning spaces.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089880" y="0"/>
            <a:ext cx="4071683" cy="10287000"/>
            <a:chOff x="0" y="0"/>
            <a:chExt cx="1072378" cy="2709333"/>
          </a:xfrm>
        </p:grpSpPr>
        <p:sp>
          <p:nvSpPr>
            <p:cNvPr id="4" name="Freeform 4"/>
            <p:cNvSpPr/>
            <p:nvPr/>
          </p:nvSpPr>
          <p:spPr>
            <a:xfrm>
              <a:off x="0" y="0"/>
              <a:ext cx="1072378" cy="2709333"/>
            </a:xfrm>
            <a:custGeom>
              <a:avLst/>
              <a:gdLst/>
              <a:ahLst/>
              <a:cxnLst/>
              <a:rect l="l" t="t" r="r" b="b"/>
              <a:pathLst>
                <a:path w="1072378" h="2709333">
                  <a:moveTo>
                    <a:pt x="0" y="0"/>
                  </a:moveTo>
                  <a:lnTo>
                    <a:pt x="1072378" y="0"/>
                  </a:lnTo>
                  <a:lnTo>
                    <a:pt x="1072378" y="2709333"/>
                  </a:lnTo>
                  <a:lnTo>
                    <a:pt x="0" y="2709333"/>
                  </a:lnTo>
                  <a:close/>
                </a:path>
              </a:pathLst>
            </a:custGeom>
            <a:solidFill>
              <a:srgbClr val="914DFF"/>
            </a:solidFill>
          </p:spPr>
          <p:txBody>
            <a:bodyPr/>
            <a:lstStyle/>
            <a:p>
              <a:endParaRPr lang="en-PH"/>
            </a:p>
          </p:txBody>
        </p:sp>
        <p:sp>
          <p:nvSpPr>
            <p:cNvPr id="5" name="TextBox 5"/>
            <p:cNvSpPr txBox="1"/>
            <p:nvPr/>
          </p:nvSpPr>
          <p:spPr>
            <a:xfrm>
              <a:off x="0" y="-47625"/>
              <a:ext cx="1072378" cy="2756958"/>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0" y="2732350"/>
            <a:ext cx="5716491" cy="4822300"/>
            <a:chOff x="0" y="0"/>
            <a:chExt cx="7621988" cy="6429734"/>
          </a:xfrm>
        </p:grpSpPr>
        <p:sp>
          <p:nvSpPr>
            <p:cNvPr id="7" name="Freeform 7"/>
            <p:cNvSpPr/>
            <p:nvPr/>
          </p:nvSpPr>
          <p:spPr>
            <a:xfrm flipH="1">
              <a:off x="0" y="0"/>
              <a:ext cx="7390498" cy="6429734"/>
            </a:xfrm>
            <a:custGeom>
              <a:avLst/>
              <a:gdLst/>
              <a:ahLst/>
              <a:cxnLst/>
              <a:rect l="l" t="t" r="r" b="b"/>
              <a:pathLst>
                <a:path w="7390498" h="6429734">
                  <a:moveTo>
                    <a:pt x="7390498" y="0"/>
                  </a:moveTo>
                  <a:lnTo>
                    <a:pt x="0" y="0"/>
                  </a:lnTo>
                  <a:lnTo>
                    <a:pt x="0" y="6429734"/>
                  </a:lnTo>
                  <a:lnTo>
                    <a:pt x="7390498" y="6429734"/>
                  </a:lnTo>
                  <a:lnTo>
                    <a:pt x="7390498" y="0"/>
                  </a:lnTo>
                  <a:close/>
                </a:path>
              </a:pathLst>
            </a:custGeom>
            <a:blipFill>
              <a:blip r:embed="rId4"/>
              <a:stretch>
                <a:fillRect/>
              </a:stretch>
            </a:blipFill>
          </p:spPr>
          <p:txBody>
            <a:bodyPr/>
            <a:lstStyle/>
            <a:p>
              <a:endParaRPr lang="en-PH"/>
            </a:p>
          </p:txBody>
        </p:sp>
        <p:sp>
          <p:nvSpPr>
            <p:cNvPr id="8" name="Freeform 8"/>
            <p:cNvSpPr/>
            <p:nvPr/>
          </p:nvSpPr>
          <p:spPr>
            <a:xfrm>
              <a:off x="4888372" y="3566438"/>
              <a:ext cx="2733616" cy="2248399"/>
            </a:xfrm>
            <a:custGeom>
              <a:avLst/>
              <a:gdLst/>
              <a:ahLst/>
              <a:cxnLst/>
              <a:rect l="l" t="t" r="r" b="b"/>
              <a:pathLst>
                <a:path w="2733616" h="2248399">
                  <a:moveTo>
                    <a:pt x="0" y="0"/>
                  </a:moveTo>
                  <a:lnTo>
                    <a:pt x="2733616" y="0"/>
                  </a:lnTo>
                  <a:lnTo>
                    <a:pt x="2733616" y="2248399"/>
                  </a:lnTo>
                  <a:lnTo>
                    <a:pt x="0" y="2248399"/>
                  </a:lnTo>
                  <a:lnTo>
                    <a:pt x="0" y="0"/>
                  </a:lnTo>
                  <a:close/>
                </a:path>
              </a:pathLst>
            </a:custGeom>
            <a:blipFill>
              <a:blip r:embed="rId5"/>
              <a:stretch>
                <a:fillRect/>
              </a:stretch>
            </a:blipFill>
          </p:spPr>
          <p:txBody>
            <a:bodyPr/>
            <a:lstStyle/>
            <a:p>
              <a:endParaRPr lang="en-PH"/>
            </a:p>
          </p:txBody>
        </p:sp>
      </p:grpSp>
      <p:grpSp>
        <p:nvGrpSpPr>
          <p:cNvPr id="9" name="Group 9"/>
          <p:cNvGrpSpPr/>
          <p:nvPr/>
        </p:nvGrpSpPr>
        <p:grpSpPr>
          <a:xfrm>
            <a:off x="4210952" y="2732350"/>
            <a:ext cx="14179173" cy="5223668"/>
            <a:chOff x="0" y="0"/>
            <a:chExt cx="18905563" cy="6964890"/>
          </a:xfrm>
        </p:grpSpPr>
        <p:sp>
          <p:nvSpPr>
            <p:cNvPr id="10" name="Freeform 10"/>
            <p:cNvSpPr/>
            <p:nvPr/>
          </p:nvSpPr>
          <p:spPr>
            <a:xfrm rot="2700000">
              <a:off x="14526582" y="932485"/>
              <a:ext cx="3424785" cy="1900756"/>
            </a:xfrm>
            <a:custGeom>
              <a:avLst/>
              <a:gdLst/>
              <a:ahLst/>
              <a:cxnLst/>
              <a:rect l="l" t="t" r="r" b="b"/>
              <a:pathLst>
                <a:path w="3424785" h="1900756">
                  <a:moveTo>
                    <a:pt x="0" y="0"/>
                  </a:moveTo>
                  <a:lnTo>
                    <a:pt x="3424785" y="0"/>
                  </a:lnTo>
                  <a:lnTo>
                    <a:pt x="3424785" y="1900756"/>
                  </a:lnTo>
                  <a:lnTo>
                    <a:pt x="0" y="1900756"/>
                  </a:lnTo>
                  <a:lnTo>
                    <a:pt x="0" y="0"/>
                  </a:lnTo>
                  <a:close/>
                </a:path>
              </a:pathLst>
            </a:custGeom>
            <a:blipFill>
              <a:blip r:embed="rId6"/>
              <a:stretch>
                <a:fillRect/>
              </a:stretch>
            </a:blipFill>
          </p:spPr>
          <p:txBody>
            <a:bodyPr/>
            <a:lstStyle/>
            <a:p>
              <a:endParaRPr lang="en-PH"/>
            </a:p>
          </p:txBody>
        </p:sp>
        <p:sp>
          <p:nvSpPr>
            <p:cNvPr id="11" name="TextBox 11"/>
            <p:cNvSpPr txBox="1"/>
            <p:nvPr/>
          </p:nvSpPr>
          <p:spPr>
            <a:xfrm>
              <a:off x="6119403" y="732346"/>
              <a:ext cx="6666758" cy="1150518"/>
            </a:xfrm>
            <a:prstGeom prst="rect">
              <a:avLst/>
            </a:prstGeom>
          </p:spPr>
          <p:txBody>
            <a:bodyPr lIns="0" tIns="0" rIns="0" bIns="0" rtlCol="0" anchor="t">
              <a:spAutoFit/>
            </a:bodyPr>
            <a:lstStyle/>
            <a:p>
              <a:pPr algn="ctr">
                <a:lnSpc>
                  <a:spcPts val="7276"/>
                </a:lnSpc>
              </a:pPr>
              <a:r>
                <a:rPr lang="en-US" sz="5197" b="1">
                  <a:solidFill>
                    <a:srgbClr val="000000"/>
                  </a:solidFill>
                  <a:latin typeface="Canva Sans Bold"/>
                  <a:ea typeface="Canva Sans Bold"/>
                  <a:cs typeface="Canva Sans Bold"/>
                  <a:sym typeface="Canva Sans Bold"/>
                </a:rPr>
                <a:t>Presentation of</a:t>
              </a:r>
            </a:p>
          </p:txBody>
        </p:sp>
        <p:sp>
          <p:nvSpPr>
            <p:cNvPr id="12" name="TextBox 12"/>
            <p:cNvSpPr txBox="1"/>
            <p:nvPr/>
          </p:nvSpPr>
          <p:spPr>
            <a:xfrm>
              <a:off x="0" y="1711413"/>
              <a:ext cx="18905563" cy="4201268"/>
            </a:xfrm>
            <a:prstGeom prst="rect">
              <a:avLst/>
            </a:prstGeom>
          </p:spPr>
          <p:txBody>
            <a:bodyPr lIns="0" tIns="0" rIns="0" bIns="0" rtlCol="0" anchor="t">
              <a:spAutoFit/>
            </a:bodyPr>
            <a:lstStyle/>
            <a:p>
              <a:pPr algn="ctr">
                <a:lnSpc>
                  <a:spcPts val="12873"/>
                </a:lnSpc>
              </a:pPr>
              <a:r>
                <a:rPr lang="en-US" sz="9195" b="1">
                  <a:solidFill>
                    <a:srgbClr val="000000"/>
                  </a:solidFill>
                  <a:latin typeface="Canva Sans Bold"/>
                  <a:ea typeface="Canva Sans Bold"/>
                  <a:cs typeface="Canva Sans Bold"/>
                  <a:sym typeface="Canva Sans Bold"/>
                </a:rPr>
                <a:t>Libby the Library Assistant</a:t>
              </a:r>
            </a:p>
          </p:txBody>
        </p:sp>
        <p:sp>
          <p:nvSpPr>
            <p:cNvPr id="13" name="TextBox 13"/>
            <p:cNvSpPr txBox="1"/>
            <p:nvPr/>
          </p:nvSpPr>
          <p:spPr>
            <a:xfrm>
              <a:off x="0" y="6213603"/>
              <a:ext cx="18905563" cy="751287"/>
            </a:xfrm>
            <a:prstGeom prst="rect">
              <a:avLst/>
            </a:prstGeom>
          </p:spPr>
          <p:txBody>
            <a:bodyPr lIns="0" tIns="0" rIns="0" bIns="0" rtlCol="0" anchor="t">
              <a:spAutoFit/>
            </a:bodyPr>
            <a:lstStyle/>
            <a:p>
              <a:pPr algn="ctr">
                <a:lnSpc>
                  <a:spcPts val="4757"/>
                </a:lnSpc>
              </a:pPr>
              <a:r>
                <a:rPr lang="en-US" sz="3398">
                  <a:solidFill>
                    <a:srgbClr val="000000"/>
                  </a:solidFill>
                  <a:latin typeface="Canva Sans"/>
                  <a:ea typeface="Canva Sans"/>
                  <a:cs typeface="Canva Sans"/>
                  <a:sym typeface="Canva Sans"/>
                </a:rPr>
                <a:t>A library assistant chatbot</a:t>
              </a:r>
            </a:p>
          </p:txBody>
        </p:sp>
      </p:grpSp>
      <p:grpSp>
        <p:nvGrpSpPr>
          <p:cNvPr id="14" name="Group 14"/>
          <p:cNvGrpSpPr/>
          <p:nvPr/>
        </p:nvGrpSpPr>
        <p:grpSpPr>
          <a:xfrm>
            <a:off x="4617986" y="1028700"/>
            <a:ext cx="14186236" cy="1155338"/>
            <a:chOff x="0" y="0"/>
            <a:chExt cx="18914982" cy="1540450"/>
          </a:xfrm>
        </p:grpSpPr>
        <p:sp>
          <p:nvSpPr>
            <p:cNvPr id="15" name="Freeform 15"/>
            <p:cNvSpPr/>
            <p:nvPr/>
          </p:nvSpPr>
          <p:spPr>
            <a:xfrm>
              <a:off x="2228352" y="0"/>
              <a:ext cx="1540450" cy="1540450"/>
            </a:xfrm>
            <a:custGeom>
              <a:avLst/>
              <a:gdLst/>
              <a:ahLst/>
              <a:cxnLst/>
              <a:rect l="l" t="t" r="r" b="b"/>
              <a:pathLst>
                <a:path w="1540450" h="1540450">
                  <a:moveTo>
                    <a:pt x="0" y="0"/>
                  </a:moveTo>
                  <a:lnTo>
                    <a:pt x="1540450" y="0"/>
                  </a:lnTo>
                  <a:lnTo>
                    <a:pt x="1540450" y="1540450"/>
                  </a:lnTo>
                  <a:lnTo>
                    <a:pt x="0" y="1540450"/>
                  </a:lnTo>
                  <a:lnTo>
                    <a:pt x="0" y="0"/>
                  </a:lnTo>
                  <a:close/>
                </a:path>
              </a:pathLst>
            </a:custGeom>
            <a:blipFill>
              <a:blip r:embed="rId7"/>
              <a:stretch>
                <a:fillRect/>
              </a:stretch>
            </a:blipFill>
          </p:spPr>
          <p:txBody>
            <a:bodyPr/>
            <a:lstStyle/>
            <a:p>
              <a:endParaRPr lang="en-PH"/>
            </a:p>
          </p:txBody>
        </p:sp>
        <p:sp>
          <p:nvSpPr>
            <p:cNvPr id="16" name="Freeform 16"/>
            <p:cNvSpPr/>
            <p:nvPr/>
          </p:nvSpPr>
          <p:spPr>
            <a:xfrm>
              <a:off x="15187179" y="0"/>
              <a:ext cx="1540450" cy="1540450"/>
            </a:xfrm>
            <a:custGeom>
              <a:avLst/>
              <a:gdLst/>
              <a:ahLst/>
              <a:cxnLst/>
              <a:rect l="l" t="t" r="r" b="b"/>
              <a:pathLst>
                <a:path w="1540450" h="1540450">
                  <a:moveTo>
                    <a:pt x="0" y="0"/>
                  </a:moveTo>
                  <a:lnTo>
                    <a:pt x="1540451" y="0"/>
                  </a:lnTo>
                  <a:lnTo>
                    <a:pt x="1540451" y="1540450"/>
                  </a:lnTo>
                  <a:lnTo>
                    <a:pt x="0" y="1540450"/>
                  </a:lnTo>
                  <a:lnTo>
                    <a:pt x="0" y="0"/>
                  </a:lnTo>
                  <a:close/>
                </a:path>
              </a:pathLst>
            </a:custGeom>
            <a:blipFill>
              <a:blip r:embed="rId8"/>
              <a:stretch>
                <a:fillRect/>
              </a:stretch>
            </a:blipFill>
          </p:spPr>
          <p:txBody>
            <a:bodyPr/>
            <a:lstStyle/>
            <a:p>
              <a:endParaRPr lang="en-PH"/>
            </a:p>
          </p:txBody>
        </p:sp>
        <p:sp>
          <p:nvSpPr>
            <p:cNvPr id="17" name="TextBox 17"/>
            <p:cNvSpPr txBox="1"/>
            <p:nvPr/>
          </p:nvSpPr>
          <p:spPr>
            <a:xfrm>
              <a:off x="0" y="361073"/>
              <a:ext cx="18914982" cy="751628"/>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Laguna State Polytechnic University</a:t>
              </a:r>
            </a:p>
          </p:txBody>
        </p:sp>
      </p:grpSp>
      <p:sp>
        <p:nvSpPr>
          <p:cNvPr id="18" name="Freeform 18"/>
          <p:cNvSpPr/>
          <p:nvPr/>
        </p:nvSpPr>
        <p:spPr>
          <a:xfrm rot="-523574">
            <a:off x="15003859" y="7455919"/>
            <a:ext cx="2498797" cy="1852233"/>
          </a:xfrm>
          <a:custGeom>
            <a:avLst/>
            <a:gdLst/>
            <a:ahLst/>
            <a:cxnLst/>
            <a:rect l="l" t="t" r="r" b="b"/>
            <a:pathLst>
              <a:path w="2498797" h="1852233">
                <a:moveTo>
                  <a:pt x="0" y="0"/>
                </a:moveTo>
                <a:lnTo>
                  <a:pt x="2498797" y="0"/>
                </a:lnTo>
                <a:lnTo>
                  <a:pt x="2498797" y="1852233"/>
                </a:lnTo>
                <a:lnTo>
                  <a:pt x="0" y="1852233"/>
                </a:lnTo>
                <a:lnTo>
                  <a:pt x="0" y="0"/>
                </a:lnTo>
                <a:close/>
              </a:path>
            </a:pathLst>
          </a:custGeom>
          <a:blipFill>
            <a:blip r:embed="rId9"/>
            <a:stretch>
              <a:fillRect/>
            </a:stretch>
          </a:blipFill>
        </p:spPr>
        <p:txBody>
          <a:bodyPr/>
          <a:lstStyle/>
          <a:p>
            <a:endParaRPr lang="en-PH"/>
          </a:p>
        </p:txBody>
      </p:sp>
      <p:sp>
        <p:nvSpPr>
          <p:cNvPr id="19" name="Freeform 19"/>
          <p:cNvSpPr/>
          <p:nvPr/>
        </p:nvSpPr>
        <p:spPr>
          <a:xfrm>
            <a:off x="14452124" y="7487063"/>
            <a:ext cx="1682432" cy="1999919"/>
          </a:xfrm>
          <a:custGeom>
            <a:avLst/>
            <a:gdLst/>
            <a:ahLst/>
            <a:cxnLst/>
            <a:rect l="l" t="t" r="r" b="b"/>
            <a:pathLst>
              <a:path w="1682432" h="1999919">
                <a:moveTo>
                  <a:pt x="0" y="0"/>
                </a:moveTo>
                <a:lnTo>
                  <a:pt x="1682432" y="0"/>
                </a:lnTo>
                <a:lnTo>
                  <a:pt x="1682432" y="1999919"/>
                </a:lnTo>
                <a:lnTo>
                  <a:pt x="0" y="1999919"/>
                </a:lnTo>
                <a:lnTo>
                  <a:pt x="0" y="0"/>
                </a:lnTo>
                <a:close/>
              </a:path>
            </a:pathLst>
          </a:custGeom>
          <a:blipFill>
            <a:blip r:embed="rId10"/>
            <a:stretch>
              <a:fillRect/>
            </a:stretch>
          </a:blipFill>
        </p:spPr>
        <p:txBody>
          <a:bodyPr/>
          <a:lstStyle/>
          <a:p>
            <a:endParaRPr lang="en-PH"/>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912284" y="0"/>
            <a:ext cx="4071683" cy="10287000"/>
            <a:chOff x="0" y="0"/>
            <a:chExt cx="1072378" cy="2709333"/>
          </a:xfrm>
        </p:grpSpPr>
        <p:sp>
          <p:nvSpPr>
            <p:cNvPr id="4" name="Freeform 4"/>
            <p:cNvSpPr/>
            <p:nvPr/>
          </p:nvSpPr>
          <p:spPr>
            <a:xfrm>
              <a:off x="0" y="0"/>
              <a:ext cx="1072378" cy="2709333"/>
            </a:xfrm>
            <a:custGeom>
              <a:avLst/>
              <a:gdLst/>
              <a:ahLst/>
              <a:cxnLst/>
              <a:rect l="l" t="t" r="r" b="b"/>
              <a:pathLst>
                <a:path w="1072378" h="2709333">
                  <a:moveTo>
                    <a:pt x="0" y="0"/>
                  </a:moveTo>
                  <a:lnTo>
                    <a:pt x="1072378" y="0"/>
                  </a:lnTo>
                  <a:lnTo>
                    <a:pt x="1072378" y="2709333"/>
                  </a:lnTo>
                  <a:lnTo>
                    <a:pt x="0" y="2709333"/>
                  </a:lnTo>
                  <a:close/>
                </a:path>
              </a:pathLst>
            </a:custGeom>
            <a:solidFill>
              <a:srgbClr val="914DFF"/>
            </a:solidFill>
          </p:spPr>
          <p:txBody>
            <a:bodyPr/>
            <a:lstStyle/>
            <a:p>
              <a:endParaRPr lang="en-PH"/>
            </a:p>
          </p:txBody>
        </p:sp>
        <p:sp>
          <p:nvSpPr>
            <p:cNvPr id="5" name="TextBox 5"/>
            <p:cNvSpPr txBox="1"/>
            <p:nvPr/>
          </p:nvSpPr>
          <p:spPr>
            <a:xfrm>
              <a:off x="0" y="-47625"/>
              <a:ext cx="1072378" cy="2756958"/>
            </a:xfrm>
            <a:prstGeom prst="rect">
              <a:avLst/>
            </a:prstGeom>
          </p:spPr>
          <p:txBody>
            <a:bodyPr lIns="50800" tIns="50800" rIns="50800" bIns="50800" rtlCol="0" anchor="ctr"/>
            <a:lstStyle/>
            <a:p>
              <a:pPr algn="ctr">
                <a:lnSpc>
                  <a:spcPts val="3220"/>
                </a:lnSpc>
              </a:pPr>
              <a:endParaRPr/>
            </a:p>
          </p:txBody>
        </p:sp>
      </p:grpSp>
      <p:sp>
        <p:nvSpPr>
          <p:cNvPr id="6" name="TextBox 6"/>
          <p:cNvSpPr txBox="1"/>
          <p:nvPr/>
        </p:nvSpPr>
        <p:spPr>
          <a:xfrm>
            <a:off x="8226905" y="4274503"/>
            <a:ext cx="7814667"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Introduction</a:t>
            </a:r>
          </a:p>
        </p:txBody>
      </p:sp>
      <p:sp>
        <p:nvSpPr>
          <p:cNvPr id="7" name="TextBox 7"/>
          <p:cNvSpPr txBox="1"/>
          <p:nvPr/>
        </p:nvSpPr>
        <p:spPr>
          <a:xfrm>
            <a:off x="318133" y="1535617"/>
            <a:ext cx="7259985" cy="1566544"/>
          </a:xfrm>
          <a:prstGeom prst="rect">
            <a:avLst/>
          </a:prstGeom>
        </p:spPr>
        <p:txBody>
          <a:bodyPr lIns="0" tIns="0" rIns="0" bIns="0" rtlCol="0" anchor="t">
            <a:spAutoFit/>
          </a:bodyPr>
          <a:lstStyle/>
          <a:p>
            <a:pPr algn="ctr">
              <a:lnSpc>
                <a:spcPts val="12880"/>
              </a:lnSpc>
            </a:pPr>
            <a:r>
              <a:rPr lang="en-US" sz="9200">
                <a:solidFill>
                  <a:srgbClr val="F5F5F5"/>
                </a:solidFill>
                <a:latin typeface="League Spartan"/>
                <a:ea typeface="League Spartan"/>
                <a:cs typeface="League Spartan"/>
                <a:sym typeface="League Spartan"/>
              </a:rPr>
              <a:t>1</a:t>
            </a:r>
          </a:p>
        </p:txBody>
      </p:sp>
      <p:grpSp>
        <p:nvGrpSpPr>
          <p:cNvPr id="8" name="Group 8"/>
          <p:cNvGrpSpPr/>
          <p:nvPr/>
        </p:nvGrpSpPr>
        <p:grpSpPr>
          <a:xfrm>
            <a:off x="1089880" y="3881371"/>
            <a:ext cx="5716491" cy="4822300"/>
            <a:chOff x="0" y="0"/>
            <a:chExt cx="7621988" cy="6429734"/>
          </a:xfrm>
        </p:grpSpPr>
        <p:sp>
          <p:nvSpPr>
            <p:cNvPr id="9" name="Freeform 9"/>
            <p:cNvSpPr/>
            <p:nvPr/>
          </p:nvSpPr>
          <p:spPr>
            <a:xfrm flipH="1">
              <a:off x="0" y="0"/>
              <a:ext cx="7390498" cy="6429734"/>
            </a:xfrm>
            <a:custGeom>
              <a:avLst/>
              <a:gdLst/>
              <a:ahLst/>
              <a:cxnLst/>
              <a:rect l="l" t="t" r="r" b="b"/>
              <a:pathLst>
                <a:path w="7390498" h="6429734">
                  <a:moveTo>
                    <a:pt x="7390498" y="0"/>
                  </a:moveTo>
                  <a:lnTo>
                    <a:pt x="0" y="0"/>
                  </a:lnTo>
                  <a:lnTo>
                    <a:pt x="0" y="6429734"/>
                  </a:lnTo>
                  <a:lnTo>
                    <a:pt x="7390498" y="6429734"/>
                  </a:lnTo>
                  <a:lnTo>
                    <a:pt x="7390498" y="0"/>
                  </a:lnTo>
                  <a:close/>
                </a:path>
              </a:pathLst>
            </a:custGeom>
            <a:blipFill>
              <a:blip r:embed="rId4"/>
              <a:stretch>
                <a:fillRect/>
              </a:stretch>
            </a:blipFill>
          </p:spPr>
          <p:txBody>
            <a:bodyPr/>
            <a:lstStyle/>
            <a:p>
              <a:endParaRPr lang="en-PH"/>
            </a:p>
          </p:txBody>
        </p:sp>
        <p:sp>
          <p:nvSpPr>
            <p:cNvPr id="10" name="Freeform 10"/>
            <p:cNvSpPr/>
            <p:nvPr/>
          </p:nvSpPr>
          <p:spPr>
            <a:xfrm>
              <a:off x="4888372" y="3566438"/>
              <a:ext cx="2733616" cy="2248399"/>
            </a:xfrm>
            <a:custGeom>
              <a:avLst/>
              <a:gdLst/>
              <a:ahLst/>
              <a:cxnLst/>
              <a:rect l="l" t="t" r="r" b="b"/>
              <a:pathLst>
                <a:path w="2733616" h="2248399">
                  <a:moveTo>
                    <a:pt x="0" y="0"/>
                  </a:moveTo>
                  <a:lnTo>
                    <a:pt x="2733616" y="0"/>
                  </a:lnTo>
                  <a:lnTo>
                    <a:pt x="2733616" y="2248399"/>
                  </a:lnTo>
                  <a:lnTo>
                    <a:pt x="0" y="2248399"/>
                  </a:lnTo>
                  <a:lnTo>
                    <a:pt x="0" y="0"/>
                  </a:lnTo>
                  <a:close/>
                </a:path>
              </a:pathLst>
            </a:custGeom>
            <a:blipFill>
              <a:blip r:embed="rId5"/>
              <a:stretch>
                <a:fillRect/>
              </a:stretch>
            </a:blipFill>
          </p:spPr>
          <p:txBody>
            <a:bodyPr/>
            <a:lstStyle/>
            <a:p>
              <a:endParaRPr lang="en-PH"/>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3" name="Picture 3"/>
          <p:cNvPicPr>
            <a:picLocks noChangeAspect="1"/>
          </p:cNvPicPr>
          <p:nvPr/>
        </p:nvPicPr>
        <p:blipFill>
          <a:blip r:embed="rId4"/>
          <a:srcRect/>
          <a:stretch>
            <a:fillRect/>
          </a:stretch>
        </p:blipFill>
        <p:spPr>
          <a:xfrm>
            <a:off x="6236753" y="574998"/>
            <a:ext cx="14608757" cy="8229600"/>
          </a:xfrm>
          <a:prstGeom prst="rect">
            <a:avLst/>
          </a:prstGeom>
        </p:spPr>
      </p:pic>
      <p:grpSp>
        <p:nvGrpSpPr>
          <p:cNvPr id="4" name="Group 4"/>
          <p:cNvGrpSpPr/>
          <p:nvPr/>
        </p:nvGrpSpPr>
        <p:grpSpPr>
          <a:xfrm>
            <a:off x="1028700" y="2153094"/>
            <a:ext cx="8115300" cy="5980812"/>
            <a:chOff x="0" y="0"/>
            <a:chExt cx="10820400" cy="7974416"/>
          </a:xfrm>
        </p:grpSpPr>
        <p:sp>
          <p:nvSpPr>
            <p:cNvPr id="5" name="TextBox 5"/>
            <p:cNvSpPr txBox="1"/>
            <p:nvPr/>
          </p:nvSpPr>
          <p:spPr>
            <a:xfrm>
              <a:off x="0" y="-95250"/>
              <a:ext cx="5471319" cy="115104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Introduction</a:t>
              </a:r>
            </a:p>
          </p:txBody>
        </p:sp>
        <p:sp>
          <p:nvSpPr>
            <p:cNvPr id="6" name="TextBox 6"/>
            <p:cNvSpPr txBox="1"/>
            <p:nvPr/>
          </p:nvSpPr>
          <p:spPr>
            <a:xfrm>
              <a:off x="0" y="2090220"/>
              <a:ext cx="10820400" cy="2103331"/>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Libby is a simple library assisting chatbot that helps users find book titles and easily check the book’s information and availability. Libby can also recommend similar books using keywords given by the user.</a:t>
              </a:r>
            </a:p>
          </p:txBody>
        </p:sp>
        <p:sp>
          <p:nvSpPr>
            <p:cNvPr id="7" name="TextBox 7"/>
            <p:cNvSpPr txBox="1"/>
            <p:nvPr/>
          </p:nvSpPr>
          <p:spPr>
            <a:xfrm>
              <a:off x="0" y="4514053"/>
              <a:ext cx="10820400" cy="2103331"/>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Our chatbot was developed using Google Colab and various library and modules, such as pandas, sklearn, spacy, gradio, and etc. With these libraries, Libby was able to integrated.</a:t>
              </a:r>
            </a:p>
          </p:txBody>
        </p:sp>
        <p:sp>
          <p:nvSpPr>
            <p:cNvPr id="8" name="TextBox 8"/>
            <p:cNvSpPr txBox="1"/>
            <p:nvPr/>
          </p:nvSpPr>
          <p:spPr>
            <a:xfrm>
              <a:off x="0" y="6937885"/>
              <a:ext cx="10820400" cy="1036531"/>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During this presentation, we’ll show and tackle how Libby works and how the users can use the chatbot.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3" name="Group 3"/>
          <p:cNvGrpSpPr/>
          <p:nvPr/>
        </p:nvGrpSpPr>
        <p:grpSpPr>
          <a:xfrm>
            <a:off x="1912284" y="0"/>
            <a:ext cx="4071683" cy="10287000"/>
            <a:chOff x="0" y="0"/>
            <a:chExt cx="1072378" cy="2709333"/>
          </a:xfrm>
        </p:grpSpPr>
        <p:sp>
          <p:nvSpPr>
            <p:cNvPr id="4" name="Freeform 4"/>
            <p:cNvSpPr/>
            <p:nvPr/>
          </p:nvSpPr>
          <p:spPr>
            <a:xfrm>
              <a:off x="0" y="0"/>
              <a:ext cx="1072378" cy="2709333"/>
            </a:xfrm>
            <a:custGeom>
              <a:avLst/>
              <a:gdLst/>
              <a:ahLst/>
              <a:cxnLst/>
              <a:rect l="l" t="t" r="r" b="b"/>
              <a:pathLst>
                <a:path w="1072378" h="2709333">
                  <a:moveTo>
                    <a:pt x="0" y="0"/>
                  </a:moveTo>
                  <a:lnTo>
                    <a:pt x="1072378" y="0"/>
                  </a:lnTo>
                  <a:lnTo>
                    <a:pt x="1072378" y="2709333"/>
                  </a:lnTo>
                  <a:lnTo>
                    <a:pt x="0" y="2709333"/>
                  </a:lnTo>
                  <a:close/>
                </a:path>
              </a:pathLst>
            </a:custGeom>
            <a:solidFill>
              <a:srgbClr val="914DFF"/>
            </a:solidFill>
          </p:spPr>
          <p:txBody>
            <a:bodyPr/>
            <a:lstStyle/>
            <a:p>
              <a:endParaRPr lang="en-PH"/>
            </a:p>
          </p:txBody>
        </p:sp>
        <p:sp>
          <p:nvSpPr>
            <p:cNvPr id="5" name="TextBox 5"/>
            <p:cNvSpPr txBox="1"/>
            <p:nvPr/>
          </p:nvSpPr>
          <p:spPr>
            <a:xfrm>
              <a:off x="0" y="-47625"/>
              <a:ext cx="1072378" cy="2756958"/>
            </a:xfrm>
            <a:prstGeom prst="rect">
              <a:avLst/>
            </a:prstGeom>
          </p:spPr>
          <p:txBody>
            <a:bodyPr lIns="50800" tIns="50800" rIns="50800" bIns="50800" rtlCol="0" anchor="ctr"/>
            <a:lstStyle/>
            <a:p>
              <a:pPr algn="ctr">
                <a:lnSpc>
                  <a:spcPts val="3220"/>
                </a:lnSpc>
              </a:pPr>
              <a:endParaRPr/>
            </a:p>
          </p:txBody>
        </p:sp>
      </p:grpSp>
      <p:sp>
        <p:nvSpPr>
          <p:cNvPr id="6" name="TextBox 6"/>
          <p:cNvSpPr txBox="1"/>
          <p:nvPr/>
        </p:nvSpPr>
        <p:spPr>
          <a:xfrm>
            <a:off x="7244377" y="4274503"/>
            <a:ext cx="10334404"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How Libby Works</a:t>
            </a:r>
          </a:p>
        </p:txBody>
      </p:sp>
      <p:sp>
        <p:nvSpPr>
          <p:cNvPr id="7" name="TextBox 7"/>
          <p:cNvSpPr txBox="1"/>
          <p:nvPr/>
        </p:nvSpPr>
        <p:spPr>
          <a:xfrm>
            <a:off x="318133" y="1535617"/>
            <a:ext cx="7259985" cy="1566544"/>
          </a:xfrm>
          <a:prstGeom prst="rect">
            <a:avLst/>
          </a:prstGeom>
        </p:spPr>
        <p:txBody>
          <a:bodyPr lIns="0" tIns="0" rIns="0" bIns="0" rtlCol="0" anchor="t">
            <a:spAutoFit/>
          </a:bodyPr>
          <a:lstStyle/>
          <a:p>
            <a:pPr algn="ctr">
              <a:lnSpc>
                <a:spcPts val="12880"/>
              </a:lnSpc>
            </a:pPr>
            <a:r>
              <a:rPr lang="en-US" sz="9200">
                <a:solidFill>
                  <a:srgbClr val="F5F5F5"/>
                </a:solidFill>
                <a:latin typeface="League Spartan"/>
                <a:ea typeface="League Spartan"/>
                <a:cs typeface="League Spartan"/>
                <a:sym typeface="League Spartan"/>
              </a:rPr>
              <a:t>2</a:t>
            </a:r>
          </a:p>
        </p:txBody>
      </p:sp>
      <p:grpSp>
        <p:nvGrpSpPr>
          <p:cNvPr id="8" name="Group 8"/>
          <p:cNvGrpSpPr/>
          <p:nvPr/>
        </p:nvGrpSpPr>
        <p:grpSpPr>
          <a:xfrm>
            <a:off x="1089880" y="3881371"/>
            <a:ext cx="5716491" cy="4822300"/>
            <a:chOff x="0" y="0"/>
            <a:chExt cx="7621988" cy="6429734"/>
          </a:xfrm>
        </p:grpSpPr>
        <p:sp>
          <p:nvSpPr>
            <p:cNvPr id="9" name="Freeform 9"/>
            <p:cNvSpPr/>
            <p:nvPr/>
          </p:nvSpPr>
          <p:spPr>
            <a:xfrm flipH="1">
              <a:off x="0" y="0"/>
              <a:ext cx="7390498" cy="6429734"/>
            </a:xfrm>
            <a:custGeom>
              <a:avLst/>
              <a:gdLst/>
              <a:ahLst/>
              <a:cxnLst/>
              <a:rect l="l" t="t" r="r" b="b"/>
              <a:pathLst>
                <a:path w="7390498" h="6429734">
                  <a:moveTo>
                    <a:pt x="7390498" y="0"/>
                  </a:moveTo>
                  <a:lnTo>
                    <a:pt x="0" y="0"/>
                  </a:lnTo>
                  <a:lnTo>
                    <a:pt x="0" y="6429734"/>
                  </a:lnTo>
                  <a:lnTo>
                    <a:pt x="7390498" y="6429734"/>
                  </a:lnTo>
                  <a:lnTo>
                    <a:pt x="7390498" y="0"/>
                  </a:lnTo>
                  <a:close/>
                </a:path>
              </a:pathLst>
            </a:custGeom>
            <a:blipFill>
              <a:blip r:embed="rId4"/>
              <a:stretch>
                <a:fillRect/>
              </a:stretch>
            </a:blipFill>
          </p:spPr>
          <p:txBody>
            <a:bodyPr/>
            <a:lstStyle/>
            <a:p>
              <a:endParaRPr lang="en-PH"/>
            </a:p>
          </p:txBody>
        </p:sp>
        <p:sp>
          <p:nvSpPr>
            <p:cNvPr id="10" name="Freeform 10"/>
            <p:cNvSpPr/>
            <p:nvPr/>
          </p:nvSpPr>
          <p:spPr>
            <a:xfrm>
              <a:off x="4888372" y="3566438"/>
              <a:ext cx="2733616" cy="2248399"/>
            </a:xfrm>
            <a:custGeom>
              <a:avLst/>
              <a:gdLst/>
              <a:ahLst/>
              <a:cxnLst/>
              <a:rect l="l" t="t" r="r" b="b"/>
              <a:pathLst>
                <a:path w="2733616" h="2248399">
                  <a:moveTo>
                    <a:pt x="0" y="0"/>
                  </a:moveTo>
                  <a:lnTo>
                    <a:pt x="2733616" y="0"/>
                  </a:lnTo>
                  <a:lnTo>
                    <a:pt x="2733616" y="2248399"/>
                  </a:lnTo>
                  <a:lnTo>
                    <a:pt x="0" y="2248399"/>
                  </a:lnTo>
                  <a:lnTo>
                    <a:pt x="0" y="0"/>
                  </a:lnTo>
                  <a:close/>
                </a:path>
              </a:pathLst>
            </a:custGeom>
            <a:blipFill>
              <a:blip r:embed="rId5"/>
              <a:stretch>
                <a:fillRect/>
              </a:stretch>
            </a:blipFill>
          </p:spPr>
          <p:txBody>
            <a:bodyPr/>
            <a:lstStyle/>
            <a:p>
              <a:endParaRPr lang="en-PH"/>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10310064" y="3934188"/>
            <a:ext cx="7451597" cy="2418623"/>
          </a:xfrm>
          <a:custGeom>
            <a:avLst/>
            <a:gdLst/>
            <a:ahLst/>
            <a:cxnLst/>
            <a:rect l="l" t="t" r="r" b="b"/>
            <a:pathLst>
              <a:path w="7451597" h="2418623">
                <a:moveTo>
                  <a:pt x="0" y="0"/>
                </a:moveTo>
                <a:lnTo>
                  <a:pt x="7451597" y="0"/>
                </a:lnTo>
                <a:lnTo>
                  <a:pt x="7451597" y="2418624"/>
                </a:lnTo>
                <a:lnTo>
                  <a:pt x="0" y="2418624"/>
                </a:lnTo>
                <a:lnTo>
                  <a:pt x="0" y="0"/>
                </a:lnTo>
                <a:close/>
              </a:path>
            </a:pathLst>
          </a:custGeom>
          <a:blipFill>
            <a:blip r:embed="rId4"/>
            <a:stretch>
              <a:fillRect/>
            </a:stretch>
          </a:blipFill>
        </p:spPr>
        <p:txBody>
          <a:bodyPr/>
          <a:lstStyle/>
          <a:p>
            <a:endParaRPr lang="en-PH"/>
          </a:p>
        </p:txBody>
      </p:sp>
      <p:sp>
        <p:nvSpPr>
          <p:cNvPr id="4" name="TextBox 4"/>
          <p:cNvSpPr txBox="1"/>
          <p:nvPr/>
        </p:nvSpPr>
        <p:spPr>
          <a:xfrm>
            <a:off x="1028700" y="793554"/>
            <a:ext cx="5872077"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How Libby Works</a:t>
            </a:r>
          </a:p>
        </p:txBody>
      </p:sp>
      <p:sp>
        <p:nvSpPr>
          <p:cNvPr id="5" name="TextBox 5"/>
          <p:cNvSpPr txBox="1"/>
          <p:nvPr/>
        </p:nvSpPr>
        <p:spPr>
          <a:xfrm>
            <a:off x="1028700" y="2444563"/>
            <a:ext cx="8115300" cy="789304"/>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Libby uses multiple libraries and modules to function. Here are the libraries used:</a:t>
            </a:r>
          </a:p>
        </p:txBody>
      </p:sp>
      <p:sp>
        <p:nvSpPr>
          <p:cNvPr id="6" name="TextBox 6"/>
          <p:cNvSpPr txBox="1"/>
          <p:nvPr/>
        </p:nvSpPr>
        <p:spPr>
          <a:xfrm>
            <a:off x="1028700" y="3408242"/>
            <a:ext cx="8115300" cy="5989954"/>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Natural Language Processing:</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SpaCy: Extracts keywords from user input.</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Langdetect: Detects the language of the input text.</a:t>
            </a:r>
          </a:p>
          <a:p>
            <a:pPr algn="just">
              <a:lnSpc>
                <a:spcPts val="3220"/>
              </a:lnSpc>
            </a:pPr>
            <a:endParaRPr lang="en-US" sz="2300">
              <a:solidFill>
                <a:srgbClr val="000000"/>
              </a:solidFill>
              <a:latin typeface="Canva Sans"/>
              <a:ea typeface="Canva Sans"/>
              <a:cs typeface="Canva Sans"/>
              <a:sym typeface="Canva Sans"/>
            </a:endParaRPr>
          </a:p>
          <a:p>
            <a:pPr algn="just">
              <a:lnSpc>
                <a:spcPts val="3220"/>
              </a:lnSpc>
            </a:pPr>
            <a:r>
              <a:rPr lang="en-US" sz="2300">
                <a:solidFill>
                  <a:srgbClr val="000000"/>
                </a:solidFill>
                <a:latin typeface="Canva Sans"/>
                <a:ea typeface="Canva Sans"/>
                <a:cs typeface="Canva Sans"/>
                <a:sym typeface="Canva Sans"/>
              </a:rPr>
              <a:t>Machine Learning:</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TF-IDF Vectorizer: Identifies text similarity.</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Cosine Similarity: Matches user input to dataset entries.</a:t>
            </a:r>
          </a:p>
          <a:p>
            <a:pPr marL="496575" lvl="1" indent="-248288" algn="just">
              <a:lnSpc>
                <a:spcPts val="3220"/>
              </a:lnSpc>
              <a:buFont typeface="Arial"/>
              <a:buChar char="•"/>
            </a:pPr>
            <a:endParaRPr lang="en-US" sz="2300">
              <a:solidFill>
                <a:srgbClr val="000000"/>
              </a:solidFill>
              <a:latin typeface="Canva Sans"/>
              <a:ea typeface="Canva Sans"/>
              <a:cs typeface="Canva Sans"/>
              <a:sym typeface="Canva Sans"/>
            </a:endParaRPr>
          </a:p>
          <a:p>
            <a:pPr algn="just">
              <a:lnSpc>
                <a:spcPts val="3220"/>
              </a:lnSpc>
            </a:pPr>
            <a:r>
              <a:rPr lang="en-US" sz="2300">
                <a:solidFill>
                  <a:srgbClr val="000000"/>
                </a:solidFill>
                <a:latin typeface="Canva Sans"/>
                <a:ea typeface="Canva Sans"/>
                <a:cs typeface="Canva Sans"/>
                <a:sym typeface="Canva Sans"/>
              </a:rPr>
              <a:t>Data Handling:</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Pandas: Manages book and response datasets.</a:t>
            </a:r>
          </a:p>
          <a:p>
            <a:pPr marL="496575" lvl="1" indent="-248288" algn="just">
              <a:lnSpc>
                <a:spcPts val="3220"/>
              </a:lnSpc>
              <a:buFont typeface="Arial"/>
              <a:buChar char="•"/>
            </a:pPr>
            <a:endParaRPr lang="en-US" sz="2300">
              <a:solidFill>
                <a:srgbClr val="000000"/>
              </a:solidFill>
              <a:latin typeface="Canva Sans"/>
              <a:ea typeface="Canva Sans"/>
              <a:cs typeface="Canva Sans"/>
              <a:sym typeface="Canva Sans"/>
            </a:endParaRPr>
          </a:p>
          <a:p>
            <a:pPr algn="just">
              <a:lnSpc>
                <a:spcPts val="3220"/>
              </a:lnSpc>
            </a:pPr>
            <a:r>
              <a:rPr lang="en-US" sz="2300">
                <a:solidFill>
                  <a:srgbClr val="000000"/>
                </a:solidFill>
                <a:latin typeface="Canva Sans"/>
                <a:ea typeface="Canva Sans"/>
                <a:cs typeface="Canva Sans"/>
                <a:sym typeface="Canva Sans"/>
              </a:rPr>
              <a:t>User Interface:</a:t>
            </a:r>
          </a:p>
          <a:p>
            <a:pPr marL="496575" lvl="1" indent="-248288" algn="just">
              <a:lnSpc>
                <a:spcPts val="3220"/>
              </a:lnSpc>
              <a:buFont typeface="Arial"/>
              <a:buChar char="•"/>
            </a:pPr>
            <a:r>
              <a:rPr lang="en-US" sz="2300">
                <a:solidFill>
                  <a:srgbClr val="000000"/>
                </a:solidFill>
                <a:latin typeface="Canva Sans"/>
                <a:ea typeface="Canva Sans"/>
                <a:cs typeface="Canva Sans"/>
                <a:sym typeface="Canva Sans"/>
              </a:rPr>
              <a:t>Gradio: Creates an interactive chatbot UI.</a:t>
            </a:r>
          </a:p>
          <a:p>
            <a:pPr algn="just">
              <a:lnSpc>
                <a:spcPts val="3220"/>
              </a:lnSpc>
            </a:pPr>
            <a:endParaRPr lang="en-US" sz="2300">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908975" y="3563115"/>
            <a:ext cx="12470049" cy="5871315"/>
          </a:xfrm>
          <a:prstGeom prst="rect">
            <a:avLst/>
          </a:prstGeom>
        </p:spPr>
      </p:pic>
      <p:sp>
        <p:nvSpPr>
          <p:cNvPr id="4" name="TextBox 4"/>
          <p:cNvSpPr txBox="1"/>
          <p:nvPr/>
        </p:nvSpPr>
        <p:spPr>
          <a:xfrm>
            <a:off x="6070044" y="1449385"/>
            <a:ext cx="6147912"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Steps to use Libby</a:t>
            </a:r>
          </a:p>
        </p:txBody>
      </p:sp>
      <p:sp>
        <p:nvSpPr>
          <p:cNvPr id="5" name="TextBox 5"/>
          <p:cNvSpPr txBox="1"/>
          <p:nvPr/>
        </p:nvSpPr>
        <p:spPr>
          <a:xfrm>
            <a:off x="1126053" y="2548724"/>
            <a:ext cx="8115300" cy="389254"/>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Step 1: Run the file‘s cells to integrate Libby.</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3" name="TextBox 3"/>
          <p:cNvSpPr txBox="1"/>
          <p:nvPr/>
        </p:nvSpPr>
        <p:spPr>
          <a:xfrm>
            <a:off x="6070044" y="1449385"/>
            <a:ext cx="6147912"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Steps to use Libby</a:t>
            </a:r>
          </a:p>
        </p:txBody>
      </p:sp>
      <p:sp>
        <p:nvSpPr>
          <p:cNvPr id="4" name="TextBox 4"/>
          <p:cNvSpPr txBox="1"/>
          <p:nvPr/>
        </p:nvSpPr>
        <p:spPr>
          <a:xfrm>
            <a:off x="1126053" y="2548724"/>
            <a:ext cx="8115300" cy="389254"/>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Step 2: Type your query in the “Your Message” textbox.</a:t>
            </a:r>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908975" y="3524146"/>
            <a:ext cx="12470049" cy="5910284"/>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25" y="-4102625"/>
            <a:ext cx="18492250" cy="18492250"/>
          </a:xfrm>
          <a:custGeom>
            <a:avLst/>
            <a:gdLst/>
            <a:ahLst/>
            <a:cxnLst/>
            <a:rect l="l" t="t" r="r" b="b"/>
            <a:pathLst>
              <a:path w="18492250" h="18492250">
                <a:moveTo>
                  <a:pt x="0" y="0"/>
                </a:moveTo>
                <a:lnTo>
                  <a:pt x="18492250" y="0"/>
                </a:lnTo>
                <a:lnTo>
                  <a:pt x="18492250" y="18492250"/>
                </a:lnTo>
                <a:lnTo>
                  <a:pt x="0" y="18492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t="109" b="109"/>
          <a:stretch>
            <a:fillRect/>
          </a:stretch>
        </p:blipFill>
        <p:spPr>
          <a:xfrm>
            <a:off x="2908975" y="3524146"/>
            <a:ext cx="12470049" cy="5910284"/>
          </a:xfrm>
          <a:prstGeom prst="rect">
            <a:avLst/>
          </a:prstGeom>
        </p:spPr>
      </p:pic>
      <p:sp>
        <p:nvSpPr>
          <p:cNvPr id="4" name="TextBox 4"/>
          <p:cNvSpPr txBox="1"/>
          <p:nvPr/>
        </p:nvSpPr>
        <p:spPr>
          <a:xfrm>
            <a:off x="6070044" y="1449385"/>
            <a:ext cx="6147912"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Steps to use Libby</a:t>
            </a:r>
          </a:p>
        </p:txBody>
      </p:sp>
      <p:sp>
        <p:nvSpPr>
          <p:cNvPr id="5" name="TextBox 5"/>
          <p:cNvSpPr txBox="1"/>
          <p:nvPr/>
        </p:nvSpPr>
        <p:spPr>
          <a:xfrm>
            <a:off x="1126053" y="2548724"/>
            <a:ext cx="10727618" cy="389254"/>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Step 2.1: If you want recommendation, start your query with “recommend”</a:t>
            </a:r>
          </a:p>
        </p:txBody>
      </p:sp>
      <p:sp>
        <p:nvSpPr>
          <p:cNvPr id="6" name="TextBox 6"/>
          <p:cNvSpPr txBox="1"/>
          <p:nvPr/>
        </p:nvSpPr>
        <p:spPr>
          <a:xfrm>
            <a:off x="1126053" y="2890354"/>
            <a:ext cx="10727618" cy="389254"/>
          </a:xfrm>
          <a:prstGeom prst="rect">
            <a:avLst/>
          </a:prstGeom>
        </p:spPr>
        <p:txBody>
          <a:bodyPr lIns="0" tIns="0" rIns="0" bIns="0" rtlCol="0" anchor="t">
            <a:spAutoFit/>
          </a:bodyPr>
          <a:lstStyle/>
          <a:p>
            <a:pPr algn="just">
              <a:lnSpc>
                <a:spcPts val="3220"/>
              </a:lnSpc>
            </a:pPr>
            <a:r>
              <a:rPr lang="en-US" sz="2300">
                <a:solidFill>
                  <a:srgbClr val="000000"/>
                </a:solidFill>
                <a:latin typeface="Canva Sans"/>
                <a:ea typeface="Canva Sans"/>
                <a:cs typeface="Canva Sans"/>
                <a:sym typeface="Canva Sans"/>
              </a:rPr>
              <a:t>*Still on prototype*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476</Words>
  <Application>Microsoft Office PowerPoint</Application>
  <PresentationFormat>Custom</PresentationFormat>
  <Paragraphs>52</Paragraphs>
  <Slides>13</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Canva Sans Bold</vt:lpstr>
      <vt:lpstr>League Spartan</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Presentation</dc:title>
  <cp:lastModifiedBy>Riana Alexis Bagalso</cp:lastModifiedBy>
  <cp:revision>3</cp:revision>
  <dcterms:created xsi:type="dcterms:W3CDTF">2006-08-16T00:00:00Z</dcterms:created>
  <dcterms:modified xsi:type="dcterms:W3CDTF">2025-01-06T01:58:21Z</dcterms:modified>
  <dc:identifier>DAGbMRV8dko</dc:identifier>
</cp:coreProperties>
</file>